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2" r:id="rId6"/>
    <p:sldId id="261" r:id="rId7"/>
    <p:sldId id="277" r:id="rId8"/>
    <p:sldId id="263" r:id="rId9"/>
    <p:sldId id="264" r:id="rId10"/>
    <p:sldId id="279" r:id="rId11"/>
    <p:sldId id="283" r:id="rId12"/>
    <p:sldId id="265" r:id="rId13"/>
    <p:sldId id="266" r:id="rId14"/>
    <p:sldId id="280" r:id="rId15"/>
    <p:sldId id="284" r:id="rId16"/>
    <p:sldId id="286" r:id="rId17"/>
    <p:sldId id="285" r:id="rId18"/>
    <p:sldId id="282" r:id="rId19"/>
    <p:sldId id="267" r:id="rId20"/>
    <p:sldId id="272" r:id="rId21"/>
    <p:sldId id="274" r:id="rId22"/>
    <p:sldId id="275" r:id="rId23"/>
    <p:sldId id="268" r:id="rId24"/>
    <p:sldId id="269" r:id="rId25"/>
    <p:sldId id="271" r:id="rId26"/>
    <p:sldId id="270" r:id="rId27"/>
    <p:sldId id="276" r:id="rId28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58"/>
    <p:restoredTop sz="89273" autoAdjust="0"/>
  </p:normalViewPr>
  <p:slideViewPr>
    <p:cSldViewPr snapToGrid="0" snapToObjects="1">
      <p:cViewPr varScale="1">
        <p:scale>
          <a:sx n="104" d="100"/>
          <a:sy n="104" d="100"/>
        </p:scale>
        <p:origin x="167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3" Type="http://schemas.openxmlformats.org/officeDocument/2006/relationships/image" Target="../media/image12.wmf"/><Relationship Id="rId7" Type="http://schemas.openxmlformats.org/officeDocument/2006/relationships/image" Target="../media/image16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Relationship Id="rId6" Type="http://schemas.openxmlformats.org/officeDocument/2006/relationships/image" Target="../media/image15.wmf"/><Relationship Id="rId5" Type="http://schemas.openxmlformats.org/officeDocument/2006/relationships/image" Target="../media/image14.wmf"/><Relationship Id="rId4" Type="http://schemas.openxmlformats.org/officeDocument/2006/relationships/image" Target="../media/image13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image" Target="../media/image18.wmf"/><Relationship Id="rId1" Type="http://schemas.openxmlformats.org/officeDocument/2006/relationships/image" Target="../media/image16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wmf"/><Relationship Id="rId1" Type="http://schemas.openxmlformats.org/officeDocument/2006/relationships/image" Target="../media/image22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PNG>
</file>

<file path=ppt/media/image21.png>
</file>

<file path=ppt/media/image22.wmf>
</file>

<file path=ppt/media/image23.wm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855C91-67BA-4447-AE6F-325D9093EF54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939E2-2BBE-9640-A681-74C4DED86A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1525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Object region proposals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 -&gt; Network</a:t>
            </a:r>
            <a:endParaRPr lang="zh-CN" altLang="en-US" dirty="0" smtClean="0"/>
          </a:p>
          <a:p>
            <a:r>
              <a:rPr lang="en-US" altLang="zh-CN" dirty="0" smtClean="0"/>
              <a:t>SPP layer</a:t>
            </a:r>
            <a:r>
              <a:rPr lang="zh-CN" altLang="en-US" dirty="0" smtClean="0"/>
              <a:t>得到每一个</a:t>
            </a:r>
            <a:r>
              <a:rPr lang="en-US" altLang="zh-CN" dirty="0" smtClean="0"/>
              <a:t>region proposal</a:t>
            </a:r>
            <a:r>
              <a:rPr lang="zh-CN" altLang="en-US" dirty="0" smtClean="0"/>
              <a:t>的深度特征。</a:t>
            </a:r>
            <a:endParaRPr lang="en-US" altLang="zh-CN" dirty="0" smtClean="0"/>
          </a:p>
          <a:p>
            <a:r>
              <a:rPr lang="zh-CN" altLang="en-US" dirty="0" smtClean="0"/>
              <a:t>计算每个</a:t>
            </a:r>
            <a:r>
              <a:rPr lang="en-US" altLang="zh-CN" dirty="0" smtClean="0"/>
              <a:t>region proposal</a:t>
            </a:r>
            <a:r>
              <a:rPr lang="zh-CN" altLang="en-US" dirty="0" smtClean="0"/>
              <a:t>属于每类的可能性，得到一个</a:t>
            </a:r>
            <a:r>
              <a:rPr lang="en-US" altLang="zh-CN" dirty="0" smtClean="0"/>
              <a:t>N×C</a:t>
            </a:r>
            <a:r>
              <a:rPr lang="zh-CN" altLang="en-US" dirty="0" smtClean="0"/>
              <a:t>的矩阵，</a:t>
            </a:r>
            <a:r>
              <a:rPr lang="en-US" altLang="zh-CN" dirty="0" smtClean="0"/>
              <a:t>N</a:t>
            </a:r>
            <a:r>
              <a:rPr lang="zh-CN" altLang="en-US" dirty="0" smtClean="0"/>
              <a:t>代表</a:t>
            </a:r>
            <a:r>
              <a:rPr lang="en-US" altLang="zh-CN" dirty="0" smtClean="0"/>
              <a:t>proposal</a:t>
            </a:r>
            <a:r>
              <a:rPr lang="zh-CN" altLang="en-US" dirty="0" smtClean="0"/>
              <a:t>数目，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代表类别。</a:t>
            </a:r>
            <a:endParaRPr lang="en-US" altLang="zh-CN" dirty="0" smtClean="0"/>
          </a:p>
          <a:p>
            <a:r>
              <a:rPr lang="zh-CN" altLang="en-US" dirty="0" smtClean="0"/>
              <a:t>计算每个</a:t>
            </a:r>
            <a:r>
              <a:rPr lang="en-US" altLang="zh-CN" dirty="0" smtClean="0"/>
              <a:t>region proposal</a:t>
            </a:r>
            <a:r>
              <a:rPr lang="zh-CN" altLang="en-US" dirty="0" smtClean="0"/>
              <a:t>的</a:t>
            </a:r>
            <a:r>
              <a:rPr lang="en-US" altLang="zh-CN" dirty="0" smtClean="0"/>
              <a:t>hash code</a:t>
            </a:r>
            <a:r>
              <a:rPr lang="zh-CN" altLang="en-US" dirty="0" smtClean="0"/>
              <a:t>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939E2-2BBE-9640-A681-74C4DED86A8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6483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939E2-2BBE-9640-A681-74C4DED86A81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6039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939E2-2BBE-9640-A681-74C4DED86A81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1085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41279"/>
            <a:ext cx="9144000" cy="2133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56" y="60576"/>
            <a:ext cx="1085088" cy="107899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lang="en-US" altLang="zh-CN" sz="4800" b="1" kern="12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5668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3008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8267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34297"/>
            <a:ext cx="8229600" cy="663371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rgbClr val="0433FF"/>
                </a:solidFill>
              </a:defRPr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 dirty="0"/>
          </a:p>
        </p:txBody>
      </p:sp>
      <p:pic>
        <p:nvPicPr>
          <p:cNvPr id="7" name="Picture 11"/>
          <p:cNvPicPr>
            <a:picLocks noChangeAspect="1" noChangeArrowheads="1"/>
          </p:cNvPicPr>
          <p:nvPr userDrawn="1"/>
        </p:nvPicPr>
        <p:blipFill>
          <a:blip r:embed="rId2">
            <a:alphaModFix amt="35000"/>
          </a:blip>
          <a:srcRect/>
          <a:stretch>
            <a:fillRect/>
          </a:stretch>
        </p:blipFill>
        <p:spPr bwMode="auto">
          <a:xfrm>
            <a:off x="8406234" y="154685"/>
            <a:ext cx="580032" cy="580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57200" y="1184565"/>
            <a:ext cx="8229600" cy="5068154"/>
          </a:xfrm>
        </p:spPr>
        <p:txBody>
          <a:bodyPr/>
          <a:lstStyle>
            <a:lvl1pPr marL="342900" indent="-342900">
              <a:buClr>
                <a:srgbClr val="FF0000"/>
              </a:buClr>
              <a:buFont typeface="ZapfDingbatsITC" charset="0"/>
              <a:buChar char="❈"/>
              <a:defRPr/>
            </a:lvl1pPr>
            <a:lvl2pPr marL="742950" indent="-285750">
              <a:buClr>
                <a:srgbClr val="FF0000"/>
              </a:buClr>
              <a:buFont typeface="ArialUnicodeMS" charset="0"/>
              <a:buChar char="❆"/>
              <a:defRPr/>
            </a:lvl2pPr>
            <a:lvl3pPr marL="1143000" indent="-228600">
              <a:buClr>
                <a:srgbClr val="FF0000"/>
              </a:buClr>
              <a:buFont typeface="ZapfDingbatsITC" charset="0"/>
              <a:buChar char="❁"/>
              <a:defRPr/>
            </a:lvl3pPr>
            <a:lvl4pPr marL="1600200" indent="-228600">
              <a:buClr>
                <a:srgbClr val="FF0000"/>
              </a:buClr>
              <a:buFont typeface="ZapfDingbatsITC" charset="0"/>
              <a:buChar char="✥"/>
              <a:defRPr/>
            </a:lvl4pPr>
            <a:lvl5pPr marL="2057400" indent="-228600">
              <a:buClr>
                <a:srgbClr val="FF0000"/>
              </a:buClr>
              <a:buFont typeface="Wingdings" charset="2"/>
              <a:buChar char="Ø"/>
              <a:defRPr/>
            </a:lvl5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909"/>
            <a:ext cx="9144000" cy="21336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318901" y="6407510"/>
            <a:ext cx="67700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ple Chancery" charset="0"/>
                <a:ea typeface="Apple Chancery" charset="0"/>
                <a:cs typeface="Apple Chancery" charset="0"/>
              </a:rPr>
              <a:t>Beijing</a:t>
            </a:r>
            <a:r>
              <a:rPr lang="zh-CN" altLang="en-US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altLang="zh-CN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ple Chancery" charset="0"/>
                <a:ea typeface="Apple Chancery" charset="0"/>
                <a:cs typeface="Apple Chancery" charset="0"/>
              </a:rPr>
              <a:t>Institute</a:t>
            </a:r>
            <a:r>
              <a:rPr lang="zh-CN" altLang="en-US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altLang="zh-CN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ple Chancery" charset="0"/>
                <a:ea typeface="Apple Chancery" charset="0"/>
                <a:cs typeface="Apple Chancery" charset="0"/>
              </a:rPr>
              <a:t>of</a:t>
            </a:r>
            <a:r>
              <a:rPr lang="zh-CN" altLang="en-US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altLang="zh-CN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ple Chancery" charset="0"/>
                <a:ea typeface="Apple Chancery" charset="0"/>
                <a:cs typeface="Apple Chancery" charset="0"/>
              </a:rPr>
              <a:t>Technology</a:t>
            </a:r>
            <a:r>
              <a:rPr lang="zh-CN" altLang="en-US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ple Chancery" charset="0"/>
                <a:ea typeface="Apple Chancery" charset="0"/>
                <a:cs typeface="Apple Chancery" charset="0"/>
              </a:rPr>
              <a:t> ∙ </a:t>
            </a:r>
            <a:r>
              <a:rPr lang="en-US" altLang="zh-CN" sz="2400" b="1" kern="1200" cap="none" spc="0" dirty="0" err="1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urlz MT" charset="0"/>
                <a:ea typeface="Curlz MT" charset="0"/>
                <a:cs typeface="Curlz MT" charset="0"/>
              </a:rPr>
              <a:t>DataHammer</a:t>
            </a:r>
            <a:r>
              <a:rPr lang="zh-CN" altLang="en-US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urlz MT" charset="0"/>
                <a:ea typeface="Curlz MT" charset="0"/>
                <a:cs typeface="Curlz MT" charset="0"/>
              </a:rPr>
              <a:t> </a:t>
            </a:r>
            <a:r>
              <a:rPr lang="en-US" altLang="zh-CN" sz="2400" b="1" kern="120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urlz MT" charset="0"/>
                <a:ea typeface="Curlz MT" charset="0"/>
                <a:cs typeface="Curlz MT" charset="0"/>
              </a:rPr>
              <a:t>Group</a:t>
            </a:r>
            <a:endParaRPr lang="en-US" altLang="zh-CN" sz="2400" b="1" kern="120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urlz MT" charset="0"/>
              <a:ea typeface="Curlz MT" charset="0"/>
              <a:cs typeface="Curlz MT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998" y="6263894"/>
            <a:ext cx="9144000" cy="213360"/>
          </a:xfrm>
          <a:prstGeom prst="rect">
            <a:avLst/>
          </a:prstGeom>
        </p:spPr>
      </p:pic>
      <p:sp>
        <p:nvSpPr>
          <p:cNvPr id="12" name="Date Placeholder 18"/>
          <p:cNvSpPr>
            <a:spLocks noGrp="1"/>
          </p:cNvSpPr>
          <p:nvPr>
            <p:ph type="dt" sz="half" idx="10"/>
          </p:nvPr>
        </p:nvSpPr>
        <p:spPr>
          <a:xfrm>
            <a:off x="207819" y="6467186"/>
            <a:ext cx="1111082" cy="390814"/>
          </a:xfrm>
        </p:spPr>
        <p:txBody>
          <a:bodyPr/>
          <a:lstStyle>
            <a:lvl1pPr>
              <a:defRPr sz="2000"/>
            </a:lvl1pPr>
          </a:lstStyle>
          <a:p>
            <a:fld id="{A1D07F22-6007-5747-97C5-ACB9B8DD2B95}" type="datetimeFigureOut">
              <a:rPr kumimoji="1" lang="zh-CN" altLang="en-US" smtClean="0"/>
              <a:pPr/>
              <a:t>2017/6/4</a:t>
            </a:fld>
            <a:endParaRPr kumimoji="1" lang="zh-CN" altLang="en-US" dirty="0"/>
          </a:p>
        </p:txBody>
      </p:sp>
      <p:sp>
        <p:nvSpPr>
          <p:cNvPr id="13" name="Slide Number Placeholder 19"/>
          <p:cNvSpPr>
            <a:spLocks noGrp="1"/>
          </p:cNvSpPr>
          <p:nvPr>
            <p:ph type="sldNum" sz="quarter" idx="11"/>
          </p:nvPr>
        </p:nvSpPr>
        <p:spPr>
          <a:xfrm>
            <a:off x="8088959" y="6467187"/>
            <a:ext cx="897307" cy="390814"/>
          </a:xfrm>
        </p:spPr>
        <p:txBody>
          <a:bodyPr/>
          <a:lstStyle>
            <a:lvl1pPr>
              <a:defRPr sz="2000"/>
            </a:lvl1pPr>
          </a:lstStyle>
          <a:p>
            <a:fld id="{B77A552E-E01A-124E-8860-02CC8B25EBA8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7126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5081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7464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83425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0944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958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3525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zh-CN" altLang="en-US" smtClean="0"/>
              <a:t>将图片拖动到占位符，或单击添加图标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4676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07F22-6007-5747-97C5-ACB9B8DD2B95}" type="datetimeFigureOut">
              <a:rPr kumimoji="1" lang="zh-CN" altLang="en-US" smtClean="0"/>
              <a:t>2017/6/4</a:t>
            </a:fld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A552E-E01A-124E-8860-02CC8B25EB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6163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wmf"/><Relationship Id="rId13" Type="http://schemas.openxmlformats.org/officeDocument/2006/relationships/oleObject" Target="../embeddings/oleObject6.bin"/><Relationship Id="rId18" Type="http://schemas.openxmlformats.org/officeDocument/2006/relationships/image" Target="../media/image17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4.wmf"/><Relationship Id="rId17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6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11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10" Type="http://schemas.openxmlformats.org/officeDocument/2006/relationships/image" Target="../media/image13.wmf"/><Relationship Id="rId4" Type="http://schemas.openxmlformats.org/officeDocument/2006/relationships/image" Target="../media/image10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5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w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8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6.w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7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3.w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22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68135" y="2130425"/>
            <a:ext cx="8395855" cy="1470025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effectLst/>
              </a:rPr>
              <a:t>Instance-Aware Hashing for Multi-Label Image </a:t>
            </a:r>
            <a:r>
              <a:rPr lang="en-US" altLang="zh-CN">
                <a:effectLst/>
              </a:rPr>
              <a:t>Retrieval 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556491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s</a:t>
            </a:r>
            <a:r>
              <a:rPr kumimoji="1" lang="en-US" altLang="zh-CN" dirty="0" smtClean="0"/>
              <a:t>ysu.edu.cn</a:t>
            </a:r>
          </a:p>
          <a:p>
            <a:endParaRPr kumimoji="1" lang="en-US" altLang="zh-CN" dirty="0"/>
          </a:p>
          <a:p>
            <a:endParaRPr kumimoji="1" lang="en-US" altLang="zh-CN" dirty="0" smtClean="0"/>
          </a:p>
        </p:txBody>
      </p:sp>
      <p:sp>
        <p:nvSpPr>
          <p:cNvPr id="4" name="文本框 3"/>
          <p:cNvSpPr txBox="1"/>
          <p:nvPr/>
        </p:nvSpPr>
        <p:spPr>
          <a:xfrm>
            <a:off x="7230753" y="5670913"/>
            <a:ext cx="1533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wd</a:t>
            </a:r>
            <a:endParaRPr lang="en-US" altLang="zh-CN" dirty="0" smtClean="0"/>
          </a:p>
          <a:p>
            <a:r>
              <a:rPr lang="en-US" altLang="zh-CN" dirty="0" smtClean="0"/>
              <a:t>2017/06/07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9256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Step-3: Label Probability Calculation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Groundtruth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Intermediate feature:</a:t>
            </a:r>
          </a:p>
          <a:p>
            <a:r>
              <a:rPr lang="en-US" altLang="zh-CN" dirty="0" smtClean="0"/>
              <a:t>Fully-connected layer:  </a:t>
            </a:r>
          </a:p>
          <a:p>
            <a:pPr lvl="1"/>
            <a:r>
              <a:rPr lang="en-US" altLang="zh-CN" dirty="0" smtClean="0"/>
              <a:t> </a:t>
            </a:r>
          </a:p>
          <a:p>
            <a:r>
              <a:rPr lang="en-US" altLang="zh-CN" dirty="0"/>
              <a:t>cross-hypothesis max-pooling</a:t>
            </a:r>
            <a:endParaRPr lang="zh-CN" altLang="en-US" dirty="0"/>
          </a:p>
          <a:p>
            <a:pPr lvl="1"/>
            <a:r>
              <a:rPr lang="en-US" altLang="zh-CN" dirty="0" smtClean="0"/>
              <a:t> </a:t>
            </a:r>
          </a:p>
          <a:p>
            <a:r>
              <a:rPr lang="en-US" altLang="zh-CN" dirty="0" smtClean="0"/>
              <a:t>Probability distribution: </a:t>
            </a:r>
          </a:p>
          <a:p>
            <a:pPr lvl="1"/>
            <a:r>
              <a:rPr lang="en-US" altLang="zh-CN" dirty="0"/>
              <a:t> </a:t>
            </a:r>
            <a:endParaRPr lang="en-US" altLang="zh-CN" dirty="0" smtClean="0"/>
          </a:p>
          <a:p>
            <a:endParaRPr lang="zh-CN" altLang="en-US" i="1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5008679"/>
              </p:ext>
            </p:extLst>
          </p:nvPr>
        </p:nvGraphicFramePr>
        <p:xfrm>
          <a:off x="3245427" y="1265845"/>
          <a:ext cx="800100" cy="426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3" name="Equation" r:id="rId3" imgW="380880" imgH="203040" progId="Equation.DSMT4">
                  <p:embed/>
                </p:oleObj>
              </mc:Choice>
              <mc:Fallback>
                <p:oleObj name="Equation" r:id="rId3" imgW="38088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45427" y="1265845"/>
                        <a:ext cx="800100" cy="426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062785"/>
              </p:ext>
            </p:extLst>
          </p:nvPr>
        </p:nvGraphicFramePr>
        <p:xfrm>
          <a:off x="4304144" y="1184565"/>
          <a:ext cx="3974515" cy="5888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4" name="Equation" r:id="rId5" imgW="1714320" imgH="253800" progId="Equation.DSMT4">
                  <p:embed/>
                </p:oleObj>
              </mc:Choice>
              <mc:Fallback>
                <p:oleObj name="Equation" r:id="rId5" imgW="171432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04144" y="1184565"/>
                        <a:ext cx="3974515" cy="5888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799008"/>
              </p:ext>
            </p:extLst>
          </p:nvPr>
        </p:nvGraphicFramePr>
        <p:xfrm>
          <a:off x="4784435" y="1862848"/>
          <a:ext cx="1311565" cy="409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5" name="Equation" r:id="rId7" imgW="609480" imgH="190440" progId="Equation.DSMT4">
                  <p:embed/>
                </p:oleObj>
              </mc:Choice>
              <mc:Fallback>
                <p:oleObj name="Equation" r:id="rId7" imgW="609480" imgH="1904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84435" y="1862848"/>
                        <a:ext cx="1311565" cy="409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6500921"/>
              </p:ext>
            </p:extLst>
          </p:nvPr>
        </p:nvGraphicFramePr>
        <p:xfrm>
          <a:off x="4784434" y="2466916"/>
          <a:ext cx="1764147" cy="3528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6" name="Equation" r:id="rId9" imgW="952200" imgH="190440" progId="Equation.DSMT4">
                  <p:embed/>
                </p:oleObj>
              </mc:Choice>
              <mc:Fallback>
                <p:oleObj name="Equation" r:id="rId9" imgW="952200" imgH="1904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84434" y="2466916"/>
                        <a:ext cx="1764147" cy="3528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5314415"/>
              </p:ext>
            </p:extLst>
          </p:nvPr>
        </p:nvGraphicFramePr>
        <p:xfrm>
          <a:off x="1890567" y="2962564"/>
          <a:ext cx="2154959" cy="4083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" name="Equation" r:id="rId11" imgW="1206360" imgH="228600" progId="Equation.DSMT4">
                  <p:embed/>
                </p:oleObj>
              </mc:Choice>
              <mc:Fallback>
                <p:oleObj name="Equation" r:id="rId11" imgW="12063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890567" y="2962564"/>
                        <a:ext cx="2154959" cy="4083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4642270"/>
              </p:ext>
            </p:extLst>
          </p:nvPr>
        </p:nvGraphicFramePr>
        <p:xfrm>
          <a:off x="1890566" y="4068618"/>
          <a:ext cx="4960609" cy="457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8" name="Equation" r:id="rId13" imgW="2755800" imgH="253800" progId="Equation.DSMT4">
                  <p:embed/>
                </p:oleObj>
              </mc:Choice>
              <mc:Fallback>
                <p:oleObj name="Equation" r:id="rId13" imgW="275580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890566" y="4068618"/>
                        <a:ext cx="4960609" cy="457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0105991"/>
              </p:ext>
            </p:extLst>
          </p:nvPr>
        </p:nvGraphicFramePr>
        <p:xfrm>
          <a:off x="4978399" y="4570822"/>
          <a:ext cx="2441169" cy="4993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9" name="Equation" r:id="rId15" imgW="1117440" imgH="228600" progId="Equation.DSMT4">
                  <p:embed/>
                </p:oleObj>
              </mc:Choice>
              <mc:Fallback>
                <p:oleObj name="Equation" r:id="rId15" imgW="11174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978399" y="4570822"/>
                        <a:ext cx="2441169" cy="4993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088173"/>
              </p:ext>
            </p:extLst>
          </p:nvPr>
        </p:nvGraphicFramePr>
        <p:xfrm>
          <a:off x="1932415" y="5148871"/>
          <a:ext cx="1688239" cy="10373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0" name="Equation" r:id="rId17" imgW="1054080" imgH="647640" progId="Equation.DSMT4">
                  <p:embed/>
                </p:oleObj>
              </mc:Choice>
              <mc:Fallback>
                <p:oleObj name="Equation" r:id="rId17" imgW="1054080" imgH="647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932415" y="5148871"/>
                        <a:ext cx="1688239" cy="10373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9523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Step-3: Label Probability Calculation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Probability distribution: </a:t>
            </a:r>
          </a:p>
          <a:p>
            <a:r>
              <a:rPr lang="en-US" altLang="zh-CN" dirty="0" smtClean="0"/>
              <a:t>Loss function: </a:t>
            </a:r>
          </a:p>
          <a:p>
            <a:endParaRPr lang="en-US" altLang="zh-CN" dirty="0"/>
          </a:p>
          <a:p>
            <a:r>
              <a:rPr lang="en-US" altLang="zh-CN" dirty="0" smtClean="0"/>
              <a:t>Probability matrix P for the region proposals:</a:t>
            </a:r>
          </a:p>
          <a:p>
            <a:pPr lvl="1"/>
            <a:r>
              <a:rPr lang="en-US" altLang="zh-CN" dirty="0"/>
              <a:t> </a:t>
            </a:r>
          </a:p>
          <a:p>
            <a:endParaRPr lang="en-US" altLang="zh-CN" dirty="0" smtClean="0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2578160"/>
              </p:ext>
            </p:extLst>
          </p:nvPr>
        </p:nvGraphicFramePr>
        <p:xfrm>
          <a:off x="5070763" y="1244659"/>
          <a:ext cx="2441169" cy="4993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Equation" r:id="rId3" imgW="1117440" imgH="228600" progId="Equation.DSMT4">
                  <p:embed/>
                </p:oleObj>
              </mc:Choice>
              <mc:Fallback>
                <p:oleObj name="Equation" r:id="rId3" imgW="11174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70763" y="1244659"/>
                        <a:ext cx="2441169" cy="4993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185022"/>
              </p:ext>
            </p:extLst>
          </p:nvPr>
        </p:nvGraphicFramePr>
        <p:xfrm>
          <a:off x="3603913" y="1743988"/>
          <a:ext cx="2307360" cy="7840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Equation" r:id="rId5" imgW="1307880" imgH="444240" progId="Equation.DSMT4">
                  <p:embed/>
                </p:oleObj>
              </mc:Choice>
              <mc:Fallback>
                <p:oleObj name="Equation" r:id="rId5" imgW="130788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03913" y="1743988"/>
                        <a:ext cx="2307360" cy="7840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2871761"/>
              </p:ext>
            </p:extLst>
          </p:nvPr>
        </p:nvGraphicFramePr>
        <p:xfrm>
          <a:off x="2522681" y="3530599"/>
          <a:ext cx="3278469" cy="1235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Equation" r:id="rId7" imgW="1752480" imgH="660240" progId="Equation.DSMT4">
                  <p:embed/>
                </p:oleObj>
              </mc:Choice>
              <mc:Fallback>
                <p:oleObj name="Equation" r:id="rId7" imgW="1752480" imgH="660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22681" y="3530599"/>
                        <a:ext cx="3278469" cy="1235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4712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Step-3: Label Probability Calculation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cross-hypothesis max-pooling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58" y="1976302"/>
            <a:ext cx="7474198" cy="409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406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Step-4: Hash Coding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2364" y="1184565"/>
            <a:ext cx="8940800" cy="5068154"/>
          </a:xfrm>
        </p:spPr>
        <p:txBody>
          <a:bodyPr>
            <a:normAutofit/>
          </a:bodyPr>
          <a:lstStyle/>
          <a:p>
            <a:r>
              <a:rPr lang="en-US" altLang="zh-CN" sz="2800" dirty="0" smtClean="0"/>
              <a:t>One piece of hash code for semantic hashing</a:t>
            </a:r>
          </a:p>
          <a:p>
            <a:r>
              <a:rPr lang="en-US" altLang="zh-CN" sz="2800" dirty="0" smtClean="0"/>
              <a:t>Multiple pieces of hash codes, each piece corresponding to a category.</a:t>
            </a:r>
            <a:endParaRPr lang="zh-CN" altLang="en-US" sz="28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61" y="2617396"/>
            <a:ext cx="7000979" cy="363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3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Step-4: Cross-Proposal Fusion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Input: </a:t>
            </a:r>
          </a:p>
          <a:p>
            <a:r>
              <a:rPr lang="en-US" altLang="zh-CN" dirty="0"/>
              <a:t>Cross-Proposal </a:t>
            </a:r>
            <a:r>
              <a:rPr lang="en-US" altLang="zh-CN" dirty="0" smtClean="0"/>
              <a:t>Fusion:</a:t>
            </a:r>
            <a:endParaRPr lang="zh-CN" altLang="en-US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295991"/>
              </p:ext>
            </p:extLst>
          </p:nvPr>
        </p:nvGraphicFramePr>
        <p:xfrm>
          <a:off x="2142835" y="1255566"/>
          <a:ext cx="2521531" cy="472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4" name="Equation" r:id="rId3" imgW="1218960" imgH="228600" progId="Equation.DSMT4">
                  <p:embed/>
                </p:oleObj>
              </mc:Choice>
              <mc:Fallback>
                <p:oleObj name="Equation" r:id="rId3" imgW="12189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42835" y="1255566"/>
                        <a:ext cx="2521531" cy="472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9897732"/>
              </p:ext>
            </p:extLst>
          </p:nvPr>
        </p:nvGraphicFramePr>
        <p:xfrm>
          <a:off x="4821958" y="1728353"/>
          <a:ext cx="1963518" cy="717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5" name="Equation" r:id="rId5" imgW="1180800" imgH="431640" progId="Equation.DSMT4">
                  <p:embed/>
                </p:oleObj>
              </mc:Choice>
              <mc:Fallback>
                <p:oleObj name="Equation" r:id="rId5" imgW="11808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21958" y="1728353"/>
                        <a:ext cx="1963518" cy="717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片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178" y="2733095"/>
            <a:ext cx="5410075" cy="243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96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Step-4: Cross-Proposal Fusion</a:t>
            </a:r>
            <a:endParaRPr lang="zh-CN" altLang="en-US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09" y="1050208"/>
            <a:ext cx="7135091" cy="1816421"/>
          </a:xfr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09" y="3019168"/>
            <a:ext cx="6691678" cy="322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43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Step-4: Category-aware Hash Representation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triplet (I, I</a:t>
            </a:r>
            <a:r>
              <a:rPr lang="en-US" altLang="zh-CN" baseline="30000" dirty="0"/>
              <a:t>+</a:t>
            </a:r>
            <a:r>
              <a:rPr lang="en-US" altLang="zh-CN" dirty="0"/>
              <a:t>, I</a:t>
            </a:r>
            <a:r>
              <a:rPr lang="en-US" altLang="zh-CN" baseline="30000" dirty="0"/>
              <a:t>−</a:t>
            </a:r>
            <a:r>
              <a:rPr lang="en-US" altLang="zh-CN" dirty="0" smtClean="0"/>
              <a:t>)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Loss function: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26" y="1883333"/>
            <a:ext cx="6618483" cy="248738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977" y="4496818"/>
            <a:ext cx="5111060" cy="162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73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Step-4: </a:t>
            </a:r>
            <a:r>
              <a:rPr lang="en-US" altLang="zh-CN" dirty="0" smtClean="0"/>
              <a:t>Semantic hash representation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The weighted triplet loss: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211" y="1897222"/>
            <a:ext cx="6723578" cy="100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232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Category-aware Retrieval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06443"/>
            <a:ext cx="8229600" cy="4055096"/>
          </a:xfrm>
        </p:spPr>
      </p:pic>
    </p:spTree>
    <p:extLst>
      <p:ext uri="{BB962C8B-B14F-4D97-AF65-F5344CB8AC3E}">
        <p14:creationId xmlns:p14="http://schemas.microsoft.com/office/powerpoint/2010/main" val="3265201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Experiment-Dataset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0625" y="1039660"/>
            <a:ext cx="8680535" cy="5213059"/>
          </a:xfrm>
        </p:spPr>
        <p:txBody>
          <a:bodyPr/>
          <a:lstStyle/>
          <a:p>
            <a:r>
              <a:rPr lang="en-US" altLang="zh-CN" dirty="0" smtClean="0"/>
              <a:t>VOC 2007</a:t>
            </a:r>
          </a:p>
          <a:p>
            <a:pPr lvl="1"/>
            <a:r>
              <a:rPr lang="en-US" altLang="zh-CN" dirty="0" smtClean="0"/>
              <a:t>9,963 multi-label images, 20 classes, 1.5 labels.</a:t>
            </a:r>
          </a:p>
          <a:p>
            <a:r>
              <a:rPr lang="en-US" altLang="zh-CN" dirty="0" smtClean="0"/>
              <a:t>VOC 2012</a:t>
            </a:r>
          </a:p>
          <a:p>
            <a:pPr lvl="1"/>
            <a:r>
              <a:rPr lang="en-US" altLang="zh-CN" dirty="0" smtClean="0"/>
              <a:t>22,531 </a:t>
            </a:r>
            <a:r>
              <a:rPr lang="en-US" altLang="zh-CN" dirty="0"/>
              <a:t>multi-label </a:t>
            </a:r>
            <a:r>
              <a:rPr lang="en-US" altLang="zh-CN" dirty="0" smtClean="0"/>
              <a:t>images, 20 classes, </a:t>
            </a:r>
            <a:r>
              <a:rPr lang="en-US" altLang="zh-CN" dirty="0"/>
              <a:t>only use </a:t>
            </a:r>
            <a:r>
              <a:rPr lang="en-US" altLang="zh-CN" dirty="0" smtClean="0"/>
              <a:t>11,540 images.</a:t>
            </a:r>
          </a:p>
          <a:p>
            <a:r>
              <a:rPr lang="en-US" altLang="zh-CN" dirty="0" smtClean="0"/>
              <a:t>MIRFLICKER-25K</a:t>
            </a:r>
          </a:p>
          <a:p>
            <a:pPr lvl="1"/>
            <a:r>
              <a:rPr lang="en-US" altLang="zh-CN" dirty="0" smtClean="0"/>
              <a:t>25,000 </a:t>
            </a:r>
            <a:r>
              <a:rPr lang="en-US" altLang="zh-CN" dirty="0"/>
              <a:t>multi-label </a:t>
            </a:r>
            <a:r>
              <a:rPr lang="en-US" altLang="zh-CN" dirty="0" smtClean="0"/>
              <a:t>images,</a:t>
            </a:r>
            <a:r>
              <a:rPr lang="en-US" altLang="zh-CN" dirty="0"/>
              <a:t> 38 </a:t>
            </a:r>
            <a:r>
              <a:rPr lang="en-US" altLang="zh-CN" dirty="0" smtClean="0"/>
              <a:t>classes, </a:t>
            </a:r>
            <a:r>
              <a:rPr lang="en-US" altLang="zh-CN" dirty="0"/>
              <a:t>4.7 </a:t>
            </a:r>
            <a:r>
              <a:rPr lang="en-US" altLang="zh-CN" dirty="0" smtClean="0"/>
              <a:t>labels.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704" y="4868396"/>
            <a:ext cx="4809995" cy="138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370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Outline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 smtClean="0"/>
          </a:p>
          <a:p>
            <a:r>
              <a:rPr kumimoji="1" lang="en-US" altLang="zh-CN" dirty="0" smtClean="0"/>
              <a:t>Background</a:t>
            </a:r>
          </a:p>
          <a:p>
            <a:r>
              <a:rPr kumimoji="1" lang="en-US" altLang="zh-CN" dirty="0" smtClean="0"/>
              <a:t>Motivation</a:t>
            </a:r>
          </a:p>
          <a:p>
            <a:r>
              <a:rPr kumimoji="1" lang="en-US" altLang="zh-CN" dirty="0" smtClean="0"/>
              <a:t>Method</a:t>
            </a:r>
          </a:p>
          <a:p>
            <a:r>
              <a:rPr kumimoji="1" lang="en-US" altLang="zh-CN" dirty="0" smtClean="0"/>
              <a:t>Experiment</a:t>
            </a:r>
          </a:p>
          <a:p>
            <a:r>
              <a:rPr kumimoji="1" lang="en-US" altLang="zh-CN" dirty="0" smtClean="0"/>
              <a:t>Conclusion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7244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Experiment-Metrics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84565"/>
            <a:ext cx="3789123" cy="5068154"/>
          </a:xfrm>
        </p:spPr>
        <p:txBody>
          <a:bodyPr/>
          <a:lstStyle/>
          <a:p>
            <a:r>
              <a:rPr lang="en-US" altLang="zh-CN" dirty="0" smtClean="0"/>
              <a:t>NDCG</a:t>
            </a:r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en-US" altLang="zh-CN" dirty="0" smtClean="0"/>
              <a:t>ACG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MAP </a:t>
            </a:r>
          </a:p>
          <a:p>
            <a:endParaRPr lang="en-US" altLang="zh-CN" dirty="0"/>
          </a:p>
          <a:p>
            <a:r>
              <a:rPr lang="en-US" altLang="zh-CN" dirty="0" smtClean="0"/>
              <a:t>Weighted MAP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687" y="1090671"/>
            <a:ext cx="3056348" cy="8551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693" y="1275946"/>
            <a:ext cx="2734226" cy="45131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687" y="2296702"/>
            <a:ext cx="2646124" cy="95630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687" y="3414779"/>
            <a:ext cx="3892731" cy="90262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862" y="3646431"/>
            <a:ext cx="1854925" cy="4393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687" y="5365600"/>
            <a:ext cx="4873332" cy="85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8260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Experiment-Setting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0625" y="1039660"/>
            <a:ext cx="8680535" cy="5213059"/>
          </a:xfrm>
        </p:spPr>
        <p:txBody>
          <a:bodyPr/>
          <a:lstStyle/>
          <a:p>
            <a:r>
              <a:rPr lang="en-US" altLang="zh-CN" dirty="0" err="1" smtClean="0"/>
              <a:t>Caffe</a:t>
            </a:r>
            <a:endParaRPr lang="en-US" altLang="zh-CN" dirty="0" smtClean="0"/>
          </a:p>
          <a:p>
            <a:r>
              <a:rPr lang="en-US" altLang="zh-CN" dirty="0" smtClean="0"/>
              <a:t>SGD</a:t>
            </a:r>
          </a:p>
          <a:p>
            <a:r>
              <a:rPr lang="en-US" altLang="zh-CN" dirty="0" smtClean="0"/>
              <a:t>Pre-trained </a:t>
            </a:r>
            <a:r>
              <a:rPr lang="en-US" altLang="zh-CN" dirty="0" err="1" smtClean="0"/>
              <a:t>GoogLeNet</a:t>
            </a:r>
            <a:r>
              <a:rPr lang="en-US" altLang="zh-CN" dirty="0" smtClean="0"/>
              <a:t> Model</a:t>
            </a:r>
          </a:p>
          <a:p>
            <a:r>
              <a:rPr lang="en-US" altLang="zh-CN" dirty="0" smtClean="0"/>
              <a:t>Learning rate : 0.0001</a:t>
            </a:r>
          </a:p>
          <a:p>
            <a:pPr lvl="1"/>
            <a:r>
              <a:rPr lang="en-US" altLang="zh-CN" dirty="0"/>
              <a:t>one </a:t>
            </a:r>
            <a:r>
              <a:rPr lang="en-US" altLang="zh-CN" dirty="0" smtClean="0"/>
              <a:t>tenth of </a:t>
            </a:r>
            <a:r>
              <a:rPr lang="en-US" altLang="zh-CN" dirty="0"/>
              <a:t>the current </a:t>
            </a:r>
            <a:r>
              <a:rPr lang="en-US" altLang="zh-CN" dirty="0" smtClean="0"/>
              <a:t>value every 30 epochs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6771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Experiment-Baselines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unsupervised</a:t>
            </a:r>
          </a:p>
          <a:p>
            <a:pPr lvl="1"/>
            <a:r>
              <a:rPr lang="en-US" altLang="zh-CN" dirty="0" smtClean="0"/>
              <a:t>SH</a:t>
            </a:r>
          </a:p>
          <a:p>
            <a:pPr lvl="1"/>
            <a:r>
              <a:rPr lang="en-US" altLang="zh-CN" dirty="0" smtClean="0"/>
              <a:t>ITQ</a:t>
            </a:r>
          </a:p>
          <a:p>
            <a:r>
              <a:rPr lang="en-US" altLang="zh-CN" dirty="0" smtClean="0"/>
              <a:t>supervised</a:t>
            </a:r>
          </a:p>
          <a:p>
            <a:pPr lvl="1"/>
            <a:r>
              <a:rPr lang="en-US" altLang="zh-CN" dirty="0" smtClean="0"/>
              <a:t>ITQ-CCA</a:t>
            </a:r>
          </a:p>
          <a:p>
            <a:pPr lvl="1"/>
            <a:r>
              <a:rPr lang="en-US" altLang="zh-CN" dirty="0" smtClean="0"/>
              <a:t>One-Stage Hashing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85992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Results on Semantic Hashing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1305115"/>
            <a:ext cx="8544448" cy="4686382"/>
          </a:xfrm>
        </p:spPr>
      </p:pic>
    </p:spTree>
    <p:extLst>
      <p:ext uri="{BB962C8B-B14F-4D97-AF65-F5344CB8AC3E}">
        <p14:creationId xmlns:p14="http://schemas.microsoft.com/office/powerpoint/2010/main" val="215114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 on Semantic Hashing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23" y="998092"/>
            <a:ext cx="8229600" cy="2532592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" y="3530684"/>
            <a:ext cx="8612777" cy="253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202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 on Category-aware Hashing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64" y="1343649"/>
            <a:ext cx="8229600" cy="2244934"/>
          </a:xfrm>
        </p:spPr>
      </p:pic>
    </p:spTree>
    <p:extLst>
      <p:ext uri="{BB962C8B-B14F-4D97-AF65-F5344CB8AC3E}">
        <p14:creationId xmlns:p14="http://schemas.microsoft.com/office/powerpoint/2010/main" val="4743756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Results on </a:t>
            </a:r>
            <a:r>
              <a:rPr lang="en-US" altLang="zh-CN" dirty="0"/>
              <a:t>Category-aware Hashing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27" y="1184275"/>
            <a:ext cx="7787087" cy="5068888"/>
          </a:xfrm>
        </p:spPr>
      </p:pic>
    </p:spTree>
    <p:extLst>
      <p:ext uri="{BB962C8B-B14F-4D97-AF65-F5344CB8AC3E}">
        <p14:creationId xmlns:p14="http://schemas.microsoft.com/office/powerpoint/2010/main" val="3679740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Conclusion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199" y="1184565"/>
            <a:ext cx="8495211" cy="5068154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A deep architecture that can generate hash codes for instance-aware retrieval.</a:t>
            </a:r>
          </a:p>
          <a:p>
            <a:r>
              <a:rPr lang="en-US" altLang="zh-CN" dirty="0" smtClean="0"/>
              <a:t>The first to conduct instance-aware retrieval via learning-based hashing.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Incorporate </a:t>
            </a:r>
            <a:r>
              <a:rPr lang="en-US" altLang="zh-CN" dirty="0"/>
              <a:t>automatically generated </a:t>
            </a:r>
            <a:r>
              <a:rPr lang="en-US" altLang="zh-CN" dirty="0" smtClean="0"/>
              <a:t>candidate </a:t>
            </a:r>
            <a:r>
              <a:rPr lang="en-US" altLang="zh-CN" dirty="0"/>
              <a:t>object proposals and label </a:t>
            </a:r>
            <a:r>
              <a:rPr lang="en-US" altLang="zh-CN" dirty="0" smtClean="0"/>
              <a:t>probability </a:t>
            </a:r>
            <a:r>
              <a:rPr lang="en-US" altLang="zh-CN" dirty="0"/>
              <a:t>calculation in the </a:t>
            </a:r>
            <a:r>
              <a:rPr lang="en-US" altLang="zh-CN" dirty="0" smtClean="0"/>
              <a:t>proposed </a:t>
            </a:r>
            <a:r>
              <a:rPr lang="en-US" altLang="zh-CN" dirty="0"/>
              <a:t>deep architecture</a:t>
            </a:r>
            <a:r>
              <a:rPr lang="en-US" altLang="zh-CN" dirty="0" smtClean="0"/>
              <a:t>.</a:t>
            </a:r>
          </a:p>
          <a:p>
            <a:endParaRPr lang="en-US" altLang="zh-CN" dirty="0"/>
          </a:p>
          <a:p>
            <a:r>
              <a:rPr lang="en-US" altLang="zh-CN" dirty="0"/>
              <a:t>Future Work: </a:t>
            </a:r>
            <a:r>
              <a:rPr lang="en-US" altLang="zh-CN" dirty="0" smtClean="0"/>
              <a:t>Study </a:t>
            </a:r>
            <a:r>
              <a:rPr lang="en-US" altLang="zh-CN" dirty="0"/>
              <a:t>unsupervised </a:t>
            </a:r>
            <a:r>
              <a:rPr lang="en-US" altLang="zh-CN" dirty="0" smtClean="0"/>
              <a:t>instance-aware </a:t>
            </a:r>
            <a:r>
              <a:rPr lang="en-US" altLang="zh-CN" dirty="0"/>
              <a:t>image retrieval, in which the virtual classes can be obtained by clustering.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2557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Background-Single</a:t>
            </a:r>
            <a:r>
              <a:rPr lang="en-US" altLang="zh-CN" dirty="0" smtClean="0"/>
              <a:t>/Multiple Labels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38" y="1567747"/>
            <a:ext cx="5286184" cy="4092823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238" y="1402285"/>
            <a:ext cx="3190200" cy="425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855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Motivation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84565"/>
            <a:ext cx="8503920" cy="5068154"/>
          </a:xfrm>
        </p:spPr>
        <p:txBody>
          <a:bodyPr>
            <a:normAutofit lnSpcReduction="10000"/>
          </a:bodyPr>
          <a:lstStyle/>
          <a:p>
            <a:r>
              <a:rPr lang="en-US" altLang="zh-CN" dirty="0" smtClean="0"/>
              <a:t>In </a:t>
            </a:r>
            <a:r>
              <a:rPr lang="en-US" altLang="zh-CN" dirty="0"/>
              <a:t>most existing hashing </a:t>
            </a:r>
            <a:r>
              <a:rPr lang="en-US" altLang="zh-CN" dirty="0" smtClean="0"/>
              <a:t>methods, the semantic similarities are deﬁned at image level.</a:t>
            </a:r>
          </a:p>
          <a:p>
            <a:r>
              <a:rPr lang="en-US" altLang="zh-CN" dirty="0" smtClean="0"/>
              <a:t>Each </a:t>
            </a:r>
            <a:r>
              <a:rPr lang="en-US" altLang="zh-CN" dirty="0"/>
              <a:t>image is represented by one piece of hash code. </a:t>
            </a:r>
            <a:endParaRPr lang="en-US" altLang="zh-CN" dirty="0" smtClean="0"/>
          </a:p>
          <a:p>
            <a:r>
              <a:rPr lang="en-US" altLang="zh-CN" dirty="0" smtClean="0"/>
              <a:t>This </a:t>
            </a:r>
            <a:r>
              <a:rPr lang="en-US" altLang="zh-CN" dirty="0"/>
              <a:t>setting may be suboptimal for multi-label image retrieval</a:t>
            </a:r>
            <a:r>
              <a:rPr lang="en-US" altLang="zh-CN" sz="3600" dirty="0"/>
              <a:t>. </a:t>
            </a:r>
          </a:p>
          <a:p>
            <a:endParaRPr lang="en-US" altLang="zh-CN" sz="3600" dirty="0"/>
          </a:p>
          <a:p>
            <a:r>
              <a:rPr lang="en-US" altLang="zh-CN" sz="3600" dirty="0" smtClean="0"/>
              <a:t>Solution: </a:t>
            </a:r>
            <a:r>
              <a:rPr lang="en-US" altLang="zh-CN" sz="3600" dirty="0" smtClean="0">
                <a:solidFill>
                  <a:srgbClr val="FF0000"/>
                </a:solidFill>
              </a:rPr>
              <a:t>Instance-Aware Hashing</a:t>
            </a:r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Semantic hashing &amp; category-aware hashing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062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Instance-aware Retrieval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Given </a:t>
            </a:r>
            <a:r>
              <a:rPr lang="en-US" altLang="zh-CN" sz="2800" dirty="0"/>
              <a:t>a multi-label query image, a natural demand is to organize the retrieved results in groups, each group corresponding to one category. 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20" y="2576602"/>
            <a:ext cx="6946860" cy="358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187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Framework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21470"/>
            <a:ext cx="8229600" cy="4271982"/>
          </a:xfrm>
        </p:spPr>
      </p:pic>
    </p:spTree>
    <p:extLst>
      <p:ext uri="{BB962C8B-B14F-4D97-AF65-F5344CB8AC3E}">
        <p14:creationId xmlns:p14="http://schemas.microsoft.com/office/powerpoint/2010/main" val="3709751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</a:t>
            </a:r>
            <a:r>
              <a:rPr lang="en-US" altLang="zh-CN" dirty="0" smtClean="0"/>
              <a:t>bject </a:t>
            </a:r>
            <a:r>
              <a:rPr lang="en-US" altLang="zh-CN" dirty="0"/>
              <a:t>region </a:t>
            </a:r>
            <a:r>
              <a:rPr lang="en-US" altLang="zh-CN" dirty="0" smtClean="0"/>
              <a:t>proposals</a:t>
            </a:r>
            <a:r>
              <a:rPr lang="zh-CN" altLang="en-US" dirty="0"/>
              <a:t> </a:t>
            </a:r>
            <a:r>
              <a:rPr lang="en-US" altLang="zh-CN" dirty="0" smtClean="0"/>
              <a:t>+</a:t>
            </a:r>
            <a:r>
              <a:rPr lang="zh-CN" altLang="en-US" dirty="0"/>
              <a:t> </a:t>
            </a:r>
            <a:r>
              <a:rPr lang="en-US" altLang="zh-CN" dirty="0" smtClean="0"/>
              <a:t>image -&gt; Network</a:t>
            </a:r>
            <a:endParaRPr lang="zh-CN" altLang="en-US" dirty="0"/>
          </a:p>
          <a:p>
            <a:r>
              <a:rPr lang="en-US" altLang="zh-CN" dirty="0" smtClean="0"/>
              <a:t>SPP layer to get the deep feature of each region proposal</a:t>
            </a:r>
          </a:p>
          <a:p>
            <a:r>
              <a:rPr lang="en-US" altLang="zh-CN" dirty="0" smtClean="0"/>
              <a:t>Calculate the label probability of region proposal -&gt; N×C</a:t>
            </a:r>
          </a:p>
          <a:p>
            <a:r>
              <a:rPr lang="en-US" altLang="zh-CN" dirty="0" smtClean="0"/>
              <a:t>Calculate hash code of each region proposal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249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Step-1: Proposal Generation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Proposal</a:t>
            </a:r>
          </a:p>
          <a:p>
            <a:r>
              <a:rPr lang="en-US" altLang="zh-CN" dirty="0" smtClean="0"/>
              <a:t>Geodesic </a:t>
            </a:r>
            <a:r>
              <a:rPr lang="en-US" altLang="zh-CN" dirty="0"/>
              <a:t>object </a:t>
            </a:r>
            <a:r>
              <a:rPr lang="en-US" altLang="zh-CN" dirty="0" smtClean="0"/>
              <a:t>proposals (GOP)</a:t>
            </a:r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04" y="2490608"/>
            <a:ext cx="8597074" cy="351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33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Step-2: Deep Convolution Sub-</a:t>
            </a:r>
            <a:r>
              <a:rPr lang="en-US" altLang="zh-CN" dirty="0"/>
              <a:t>N</a:t>
            </a:r>
            <a:r>
              <a:rPr lang="en-US" altLang="zh-CN" dirty="0" smtClean="0"/>
              <a:t>etwork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GoogLeNet</a:t>
            </a:r>
            <a:endParaRPr lang="en-US" altLang="zh-CN" dirty="0" smtClean="0"/>
          </a:p>
          <a:p>
            <a:r>
              <a:rPr lang="en-US" altLang="zh-CN" dirty="0" smtClean="0"/>
              <a:t>Spatial </a:t>
            </a:r>
            <a:r>
              <a:rPr lang="en-US" altLang="zh-CN" dirty="0"/>
              <a:t>Pyramid Pooling</a:t>
            </a:r>
            <a:r>
              <a:rPr lang="zh-CN" altLang="en-US" dirty="0"/>
              <a:t>（</a:t>
            </a:r>
            <a:r>
              <a:rPr lang="en-US" altLang="zh-CN" dirty="0"/>
              <a:t>SPP</a:t>
            </a:r>
            <a:r>
              <a:rPr lang="zh-CN" altLang="en-US" dirty="0"/>
              <a:t>）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91" y="2610326"/>
            <a:ext cx="8686800" cy="186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9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hinning_style_BIT" id="{401669FD-840A-DB4C-8DE2-8AA1D971C402}" vid="{5B0ADF8B-90EE-B043-8B73-325E14D8F5B3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Shinning_style_BIT</Template>
  <TotalTime>546</TotalTime>
  <Words>467</Words>
  <Application>Microsoft Office PowerPoint</Application>
  <PresentationFormat>全屏显示(4:3)</PresentationFormat>
  <Paragraphs>118</Paragraphs>
  <Slides>27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8" baseType="lpstr">
      <vt:lpstr>Apple Chancery</vt:lpstr>
      <vt:lpstr>ArialUnicodeMS</vt:lpstr>
      <vt:lpstr>ZapfDingbatsITC</vt:lpstr>
      <vt:lpstr>宋体</vt:lpstr>
      <vt:lpstr>微软雅黑</vt:lpstr>
      <vt:lpstr>Arial</vt:lpstr>
      <vt:lpstr>Calibri</vt:lpstr>
      <vt:lpstr>Curlz MT</vt:lpstr>
      <vt:lpstr>Wingdings</vt:lpstr>
      <vt:lpstr>Office 主题</vt:lpstr>
      <vt:lpstr>MathType 6.0 Equation</vt:lpstr>
      <vt:lpstr>Instance-Aware Hashing for Multi-Label Image Retrieval </vt:lpstr>
      <vt:lpstr>Outline</vt:lpstr>
      <vt:lpstr>Background-Single/Multiple Labels</vt:lpstr>
      <vt:lpstr>Motivation</vt:lpstr>
      <vt:lpstr>Instance-aware Retrieval</vt:lpstr>
      <vt:lpstr>Framework</vt:lpstr>
      <vt:lpstr>Overview</vt:lpstr>
      <vt:lpstr>Step-1: Proposal Generation</vt:lpstr>
      <vt:lpstr>Step-2: Deep Convolution Sub-Network</vt:lpstr>
      <vt:lpstr>Step-3: Label Probability Calculation</vt:lpstr>
      <vt:lpstr>Step-3: Label Probability Calculation</vt:lpstr>
      <vt:lpstr>Step-3: Label Probability Calculation</vt:lpstr>
      <vt:lpstr>Step-4: Hash Coding</vt:lpstr>
      <vt:lpstr>Step-4: Cross-Proposal Fusion</vt:lpstr>
      <vt:lpstr>Step-4: Cross-Proposal Fusion</vt:lpstr>
      <vt:lpstr>Step-4: Category-aware Hash Representation</vt:lpstr>
      <vt:lpstr>Step-4: Semantic hash representation</vt:lpstr>
      <vt:lpstr>Category-aware Retrieval</vt:lpstr>
      <vt:lpstr>Experiment-Dataset</vt:lpstr>
      <vt:lpstr>Experiment-Metrics</vt:lpstr>
      <vt:lpstr>Experiment-Setting</vt:lpstr>
      <vt:lpstr>Experiment-Baselines</vt:lpstr>
      <vt:lpstr>Results on Semantic Hashing</vt:lpstr>
      <vt:lpstr>Results on Semantic Hashing</vt:lpstr>
      <vt:lpstr>Results on Category-aware Hashing</vt:lpstr>
      <vt:lpstr>Results on Category-aware Hashing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Windows 用户</cp:lastModifiedBy>
  <cp:revision>47</cp:revision>
  <dcterms:created xsi:type="dcterms:W3CDTF">2017-06-01T08:56:38Z</dcterms:created>
  <dcterms:modified xsi:type="dcterms:W3CDTF">2017-06-04T06:00:50Z</dcterms:modified>
</cp:coreProperties>
</file>

<file path=docProps/thumbnail.jpeg>
</file>